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9" r:id="rId2"/>
    <p:sldId id="281" r:id="rId3"/>
    <p:sldId id="259" r:id="rId4"/>
    <p:sldId id="283" r:id="rId5"/>
    <p:sldId id="284" r:id="rId6"/>
    <p:sldId id="256" r:id="rId7"/>
    <p:sldId id="262" r:id="rId8"/>
    <p:sldId id="278" r:id="rId9"/>
    <p:sldId id="263" r:id="rId10"/>
    <p:sldId id="265" r:id="rId11"/>
    <p:sldId id="272" r:id="rId12"/>
    <p:sldId id="270" r:id="rId13"/>
    <p:sldId id="271" r:id="rId14"/>
    <p:sldId id="285" r:id="rId15"/>
    <p:sldId id="273" r:id="rId16"/>
    <p:sldId id="274" r:id="rId17"/>
    <p:sldId id="275" r:id="rId18"/>
    <p:sldId id="276" r:id="rId19"/>
    <p:sldId id="277" r:id="rId20"/>
  </p:sldIdLst>
  <p:sldSz cx="12192000" cy="6858000"/>
  <p:notesSz cx="6815138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6F9"/>
    <a:srgbClr val="84BA67"/>
    <a:srgbClr val="73B07C"/>
    <a:srgbClr val="FDC0D6"/>
    <a:srgbClr val="90C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4"/>
    <p:restoredTop sz="94521"/>
  </p:normalViewPr>
  <p:slideViewPr>
    <p:cSldViewPr snapToGrid="0">
      <p:cViewPr varScale="1">
        <p:scale>
          <a:sx n="74" d="100"/>
          <a:sy n="74" d="100"/>
        </p:scale>
        <p:origin x="6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909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BE021D0D-9751-704B-B6D5-384BE028C497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4600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1" tIns="45821" rIns="91641" bIns="4582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515" y="4787125"/>
            <a:ext cx="5452110" cy="3916740"/>
          </a:xfrm>
          <a:prstGeom prst="rect">
            <a:avLst/>
          </a:prstGeom>
        </p:spPr>
        <p:txBody>
          <a:bodyPr vert="horz" lIns="91641" tIns="45821" rIns="91641" bIns="4582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53226" cy="49909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0335" y="9448186"/>
            <a:ext cx="2953226" cy="49909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C7F66836-320E-B540-9CF1-0E1E66444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54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50D18-11A5-4931-85B6-3A7304496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57D9B9-6EE3-22B9-5B0E-E329AF80A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4BFCE3-3C88-073E-6D25-9CD7CF55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38F22B-56CE-8FC9-94F1-91FCA491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D89BB1-A043-9372-138F-536D1977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79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261A6-3C2F-06AB-B91F-83AC24BA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97C16D-61C0-31B3-4926-F7C96ECA6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2D42D2-FCFC-26E6-BB0D-39D54C76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076711-B977-670D-E0D2-E62D2067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D1FA0-F126-7D6B-0C4C-2FACF823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85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7A7CA6-B2F5-C29B-D686-B86E5DF64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0FECC5-0873-0F75-4172-3CD2A1238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C0D48D-F852-7DFE-484C-7D99C57E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03E1DD-0F06-8985-BDA9-FEC652E4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591968-C9A3-D821-55EB-7FD6ED97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7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74685-F9B0-9ED3-7A70-CA6E7BD7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99B15-CAB4-446D-AC57-8C7CBA33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2EA64D-5B60-5F31-AE0D-4739258F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4E4816-84BD-2EF7-72C6-686D71D2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5F1902-BA36-EF9C-CEA8-CC329ADC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79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40032-0956-D175-46F0-65035742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FB60B6-C37F-2878-3837-200D6AADB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B02D44-C68C-1985-FEF9-6E998E51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F000B3-4DCB-8641-6688-DE22C804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8AD9D9-C87F-6B11-4898-F81BD11C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87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C7E8F-C791-4374-93F1-9D227404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3608B8-FCC9-71B6-8BED-6BE163F8E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27458E-3828-D54A-68FE-1D920DDFC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455F8C-3681-EACA-8A23-0EFBD156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3A1A3C-3D28-58BA-FE3A-B2C4684C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D253D1-A64A-2692-CEA2-65DAF7E6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41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9E809-0CE3-5493-8A71-2DB12172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1BF433-C43E-5451-907B-6B4B3253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7834DE-CD6C-1390-990D-4CF0E240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B916AD-1717-BDB9-151B-36EFCEBD9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8449CF0-BD7E-7AAF-26F1-FB5FD93D9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9704AC-4993-1C8A-6800-3B6C1B35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1C1318-BFC0-4D4D-3471-AF0BBF61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82A3C1C-07C4-5F07-FCF9-035C2094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82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27C18-2B27-2E53-B11A-2A3711C6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30519E-8CEE-71A3-B471-A3814F34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6F41A-8C03-DC60-B2E0-68E8EBF2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A18BF4-0063-F773-D4DF-F5CAD1F1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9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98CD59-114B-DD20-1145-63FE3086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2E3037-140B-96B4-9641-9762D005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D6764E-7363-1B68-A60B-8FA37888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3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6B88B-0F87-3708-FFDD-C04BC9BF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B35F44-63F6-2505-EA35-60EEED76B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29753A-6B28-74B9-DD3F-B789E9338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C18062-E984-E9FF-67B2-443A9F13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BC1725-EF88-8ED3-7FF2-45120E31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C31713-0DBE-6E71-2265-848694C8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12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0265C-3374-332A-E2FD-FF9CE737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4ABB74-0126-A8CB-34B6-063635A74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C1A671-A3AF-A6E9-5D90-9296A0292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478903-863E-9682-0661-8A3587D6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2F95CC-77E1-F82E-E2BF-0B054E10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EDFB3A-AB74-D854-4307-B559B5B7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5C260F-0DA1-E443-629F-B1E80262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18BCD6-BC72-E58D-5378-A0547037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FC0BF1-16E5-E253-7E25-99E6B860E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DAE6-9D20-AC41-9B98-CCECA2779183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9B0D46-4522-FB00-A666-41364E75A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B164E-EAA2-44C8-B0DD-604E0C72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98AA-B36A-FC42-B5D0-3FB958418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08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-hedenus.de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/>
              <a:t>Schulanmeldung 2025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Herzlich willkommen an der </a:t>
            </a:r>
          </a:p>
          <a:p>
            <a:r>
              <a:rPr lang="de-DE" sz="4400" dirty="0"/>
              <a:t>Hermann-</a:t>
            </a:r>
            <a:r>
              <a:rPr lang="de-DE" sz="4400" dirty="0" err="1"/>
              <a:t>Hedenusschule</a:t>
            </a:r>
            <a:endParaRPr lang="de-DE" sz="4400" dirty="0"/>
          </a:p>
        </p:txBody>
      </p:sp>
      <p:pic>
        <p:nvPicPr>
          <p:cNvPr id="5" name="Grafik 4" descr="hedenus_final Kopie">
            <a:extLst>
              <a:ext uri="{FF2B5EF4-FFF2-40B4-BE49-F238E27FC236}">
                <a16:creationId xmlns:a16="http://schemas.microsoft.com/office/drawing/2014/main" id="{43A4120F-1898-4123-9338-8EE9328643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954" y="309282"/>
            <a:ext cx="1358152" cy="1290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2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Halbtag – Ganztag – offener Ganztag</a:t>
            </a:r>
            <a:br>
              <a:rPr lang="de-DE" sz="4000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4" y="1786234"/>
            <a:ext cx="12060265" cy="4777370"/>
          </a:xfrm>
        </p:spPr>
        <p:txBody>
          <a:bodyPr/>
          <a:lstStyle/>
          <a:p>
            <a:pPr algn="l"/>
            <a:endParaRPr lang="de-DE" dirty="0"/>
          </a:p>
          <a:p>
            <a:endParaRPr lang="de-DE" sz="3600" b="1" dirty="0"/>
          </a:p>
          <a:p>
            <a:r>
              <a:rPr lang="de-DE" sz="3600" b="1" dirty="0"/>
              <a:t>Was ist das Richtige </a:t>
            </a:r>
          </a:p>
          <a:p>
            <a:r>
              <a:rPr lang="de-DE" sz="3600" b="1" dirty="0"/>
              <a:t>für mein Kind?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5406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Halbtag– gebundener Ganztag– offener Ganztag </a:t>
            </a:r>
            <a:br>
              <a:rPr lang="de-DE" sz="4000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4" y="1786234"/>
            <a:ext cx="12060265" cy="4777370"/>
          </a:xfrm>
        </p:spPr>
        <p:txBody>
          <a:bodyPr/>
          <a:lstStyle/>
          <a:p>
            <a:pPr algn="l"/>
            <a:endParaRPr lang="de-DE" dirty="0"/>
          </a:p>
          <a:p>
            <a:endParaRPr lang="de-DE" sz="3600" b="1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6D61B746-7F91-D34E-B91F-1E735B7AA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81838"/>
              </p:ext>
            </p:extLst>
          </p:nvPr>
        </p:nvGraphicFramePr>
        <p:xfrm>
          <a:off x="5288880" y="1786233"/>
          <a:ext cx="677138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789">
                  <a:extLst>
                    <a:ext uri="{9D8B030D-6E8A-4147-A177-3AD203B41FA5}">
                      <a16:colId xmlns:a16="http://schemas.microsoft.com/office/drawing/2014/main" val="1559424226"/>
                    </a:ext>
                  </a:extLst>
                </a:gridCol>
                <a:gridCol w="3639595">
                  <a:extLst>
                    <a:ext uri="{9D8B030D-6E8A-4147-A177-3AD203B41FA5}">
                      <a16:colId xmlns:a16="http://schemas.microsoft.com/office/drawing/2014/main" val="100759104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Offener Ganztag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rgbClr val="FDC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44579"/>
                  </a:ext>
                </a:extLst>
              </a:tr>
              <a:tr h="560754">
                <a:tc gridSpan="2"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Unterricht in der Klasse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000" dirty="0"/>
                        <a:t>Nach dem Unterricht</a:t>
                      </a:r>
                    </a:p>
                  </a:txBody>
                  <a:tcPr>
                    <a:solidFill>
                      <a:srgbClr val="FDC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5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Offener Ganztag</a:t>
                      </a:r>
                    </a:p>
                    <a:p>
                      <a:r>
                        <a:rPr lang="de-DE" dirty="0"/>
                        <a:t>- kurz               bis 14.00 Uhr</a:t>
                      </a:r>
                    </a:p>
                  </a:txBody>
                  <a:tcPr>
                    <a:solidFill>
                      <a:srgbClr val="90C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Offener Ganztag</a:t>
                      </a:r>
                    </a:p>
                    <a:p>
                      <a:r>
                        <a:rPr lang="de-DE" dirty="0"/>
                        <a:t>- lang                    bis 15.30 Uhr</a:t>
                      </a:r>
                    </a:p>
                  </a:txBody>
                  <a:tcPr>
                    <a:solidFill>
                      <a:srgbClr val="FDC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7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Mittagessen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Hausaufgabenbetreuung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Betreuung -  verschiedene Freizeitaktivitäten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Kosten Mittagessen 4,86€</a:t>
                      </a:r>
                    </a:p>
                  </a:txBody>
                  <a:tcPr>
                    <a:solidFill>
                      <a:srgbClr val="90CF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DC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87655"/>
                  </a:ext>
                </a:extLst>
              </a:tr>
            </a:tbl>
          </a:graphicData>
        </a:graphic>
      </p:graphicFrame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9E7656B1-E768-7D43-8389-11412E30F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339648"/>
              </p:ext>
            </p:extLst>
          </p:nvPr>
        </p:nvGraphicFramePr>
        <p:xfrm>
          <a:off x="8433552" y="3892482"/>
          <a:ext cx="362671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712">
                  <a:extLst>
                    <a:ext uri="{9D8B030D-6E8A-4147-A177-3AD203B41FA5}">
                      <a16:colId xmlns:a16="http://schemas.microsoft.com/office/drawing/2014/main" val="700722020"/>
                    </a:ext>
                  </a:extLst>
                </a:gridCol>
              </a:tblGrid>
              <a:tr h="157688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Mittagessen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Hausaufgabenbetreuung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Freizeitangebote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Anwesenheit an den gebuchten Nachmittagen verbindlich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Kosten: Mittagessen 4,86€</a:t>
                      </a:r>
                    </a:p>
                  </a:txBody>
                  <a:tcPr>
                    <a:solidFill>
                      <a:srgbClr val="FDC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493499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D69F477D-7B62-7441-ABB4-6374D27A7B53}"/>
              </a:ext>
            </a:extLst>
          </p:cNvPr>
          <p:cNvSpPr txBox="1"/>
          <p:nvPr/>
        </p:nvSpPr>
        <p:spPr>
          <a:xfrm>
            <a:off x="7989757" y="2323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15346E41-CD02-2546-82E1-73115816D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6768"/>
              </p:ext>
            </p:extLst>
          </p:nvPr>
        </p:nvGraphicFramePr>
        <p:xfrm>
          <a:off x="131733" y="1786233"/>
          <a:ext cx="5157146" cy="3639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146">
                  <a:extLst>
                    <a:ext uri="{9D8B030D-6E8A-4147-A177-3AD203B41FA5}">
                      <a16:colId xmlns:a16="http://schemas.microsoft.com/office/drawing/2014/main" val="110179426"/>
                    </a:ext>
                  </a:extLst>
                </a:gridCol>
              </a:tblGrid>
              <a:tr h="641401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Gebundene Ganztagesklasse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rgbClr val="73B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9545"/>
                  </a:ext>
                </a:extLst>
              </a:tr>
              <a:tr h="641401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Unterricht +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mus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./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sportl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. Angebote +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zusätzliche Förderung in der Klasse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97368"/>
                  </a:ext>
                </a:extLst>
              </a:tr>
              <a:tr h="371605">
                <a:tc>
                  <a:txBody>
                    <a:bodyPr/>
                    <a:lstStyle/>
                    <a:p>
                      <a:r>
                        <a:rPr lang="de-DE" dirty="0"/>
                        <a:t>Mittagszeit (Essen + Freizeit) im Klassenverband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78560"/>
                  </a:ext>
                </a:extLst>
              </a:tr>
              <a:tr h="1985288">
                <a:tc>
                  <a:txBody>
                    <a:bodyPr/>
                    <a:lstStyle/>
                    <a:p>
                      <a:r>
                        <a:rPr lang="de-DE" dirty="0"/>
                        <a:t>Unterricht + </a:t>
                      </a:r>
                      <a:r>
                        <a:rPr lang="de-DE" dirty="0" err="1"/>
                        <a:t>mus</a:t>
                      </a:r>
                      <a:r>
                        <a:rPr lang="de-DE" dirty="0"/>
                        <a:t>. / </a:t>
                      </a:r>
                      <a:r>
                        <a:rPr lang="de-DE" dirty="0" err="1"/>
                        <a:t>sportl</a:t>
                      </a:r>
                      <a:r>
                        <a:rPr lang="de-DE" dirty="0"/>
                        <a:t>. Angebote + zusätzliche Förderung im Klassenverband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fester Tagesablauf nach Stundenplan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Lernzeit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Anwesenheit am Nachmittag (außer Fr) verbindlich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Kosten: Mittagessen 4,86 €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bis 15.30 Uhr</a:t>
                      </a:r>
                    </a:p>
                  </a:txBody>
                  <a:tcPr>
                    <a:solidFill>
                      <a:srgbClr val="84BA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68381"/>
                  </a:ext>
                </a:extLst>
              </a:tr>
            </a:tbl>
          </a:graphicData>
        </a:graphic>
      </p:graphicFrame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559CC095-6273-5442-A5E4-BCC480F45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25776"/>
              </p:ext>
            </p:extLst>
          </p:nvPr>
        </p:nvGraphicFramePr>
        <p:xfrm>
          <a:off x="131733" y="5528955"/>
          <a:ext cx="1192853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531">
                  <a:extLst>
                    <a:ext uri="{9D8B030D-6E8A-4147-A177-3AD203B41FA5}">
                      <a16:colId xmlns:a16="http://schemas.microsoft.com/office/drawing/2014/main" val="3384788793"/>
                    </a:ext>
                  </a:extLst>
                </a:gridCol>
              </a:tblGrid>
              <a:tr h="278126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Zusätzliches Angebot der Betreuung:</a:t>
                      </a:r>
                    </a:p>
                    <a:p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Mo – Do 15.30 Uhr – 16.30 Uhr, Fr von Unterrichtsschluss bis 14.00 Uhr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5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19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gebundener Ganztag</a:t>
            </a:r>
            <a:br>
              <a:rPr lang="de-DE" sz="4000" dirty="0">
                <a:solidFill>
                  <a:schemeClr val="bg1"/>
                </a:solidFill>
              </a:rPr>
            </a:b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b="1" dirty="0">
                <a:solidFill>
                  <a:schemeClr val="bg1"/>
                </a:solidFill>
              </a:rPr>
              <a:t>Was macht den gebundenen Ganztag aus?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4" y="1786234"/>
            <a:ext cx="12060265" cy="4777370"/>
          </a:xfrm>
        </p:spPr>
        <p:txBody>
          <a:bodyPr/>
          <a:lstStyle/>
          <a:p>
            <a:pPr algn="l"/>
            <a:endParaRPr lang="de-DE" dirty="0"/>
          </a:p>
          <a:p>
            <a:endParaRPr lang="de-DE" sz="36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F0D1CE-660A-5798-32EA-65169F599F20}"/>
              </a:ext>
            </a:extLst>
          </p:cNvPr>
          <p:cNvSpPr txBox="1"/>
          <p:nvPr/>
        </p:nvSpPr>
        <p:spPr>
          <a:xfrm>
            <a:off x="131733" y="1786233"/>
            <a:ext cx="11420930" cy="512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  <a:defRPr/>
            </a:pPr>
            <a:r>
              <a:rPr lang="de-DE" sz="1800" dirty="0">
                <a:latin typeface="+mn-lt"/>
              </a:rPr>
              <a:t> </a:t>
            </a:r>
            <a:r>
              <a:rPr lang="de-DE" sz="2000" dirty="0">
                <a:latin typeface="+mn-lt"/>
              </a:rPr>
              <a:t>2 Lehrkräfte (Klassenlehrerin und Tandemlehrerin) als   </a:t>
            </a:r>
          </a:p>
          <a:p>
            <a:pPr eaLnBrk="1" hangingPunct="1">
              <a:lnSpc>
                <a:spcPct val="150000"/>
              </a:lnSpc>
              <a:buSzPct val="110000"/>
              <a:defRPr/>
            </a:pPr>
            <a:r>
              <a:rPr lang="de-DE" sz="2000" dirty="0">
                <a:latin typeface="+mn-lt"/>
              </a:rPr>
              <a:t>      Vertrauens- und Ansprechperson</a:t>
            </a:r>
          </a:p>
          <a:p>
            <a:pPr marL="457200" indent="-457200" eaLnBrk="1" hangingPunct="1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+mn-lt"/>
              </a:rPr>
              <a:t>zusätzliche Lernzeiten (mit Lehrkräften)</a:t>
            </a:r>
          </a:p>
          <a:p>
            <a:pPr marL="457200" indent="-457200" eaLnBrk="1" hangingPunct="1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+mn-lt"/>
              </a:rPr>
              <a:t>gemeinsame und individuelle Lernzeiten</a:t>
            </a:r>
          </a:p>
          <a:p>
            <a:pPr marL="457200" indent="-457200" eaLnBrk="1" hangingPunct="1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+mn-lt"/>
              </a:rPr>
              <a:t>rhythmisierter Tagesablauf mit Phasen der Anspannung und Entspannung</a:t>
            </a:r>
          </a:p>
          <a:p>
            <a:pPr marL="457200" indent="-457200" eaLnBrk="1" hangingPunct="1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+mn-lt"/>
              </a:rPr>
              <a:t>Zusammenhang zwischen den Aktivitäten am Vor- und am Nachmittag</a:t>
            </a:r>
          </a:p>
          <a:p>
            <a:pPr marL="457200" indent="-457200" eaLnBrk="1" hangingPunct="1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  <a:defRPr/>
            </a:pPr>
            <a:r>
              <a:rPr lang="de-DE" sz="2000" dirty="0"/>
              <a:t>Einbau der schriftlichen „Hausaufgaben“ in den schulischen Alltag</a:t>
            </a:r>
          </a:p>
          <a:p>
            <a:pPr eaLnBrk="1" hangingPunct="1">
              <a:lnSpc>
                <a:spcPct val="150000"/>
              </a:lnSpc>
              <a:buSzPct val="110000"/>
              <a:defRPr/>
            </a:pPr>
            <a:r>
              <a:rPr lang="de-DE" sz="2000" dirty="0">
                <a:latin typeface="+mn-lt"/>
              </a:rPr>
              <a:t>        </a:t>
            </a:r>
            <a:r>
              <a:rPr lang="de-DE" sz="2000" b="1" u="sng" dirty="0"/>
              <a:t>Ausnahme</a:t>
            </a:r>
            <a:r>
              <a:rPr lang="de-DE" sz="2000" dirty="0"/>
              <a:t>: </a:t>
            </a:r>
            <a:r>
              <a:rPr lang="de-DE" sz="2000" dirty="0">
                <a:latin typeface="+mn-lt"/>
              </a:rPr>
              <a:t>Freitags gibt es schriftliche Hausaufgaben, an allen anderen Wochentagen gibt es meistens </a:t>
            </a:r>
          </a:p>
          <a:p>
            <a:pPr eaLnBrk="1" hangingPunct="1">
              <a:lnSpc>
                <a:spcPct val="150000"/>
              </a:lnSpc>
              <a:buSzPct val="110000"/>
              <a:defRPr/>
            </a:pPr>
            <a:r>
              <a:rPr lang="de-DE" sz="2000" dirty="0"/>
              <a:t>                              </a:t>
            </a:r>
            <a:r>
              <a:rPr lang="de-DE" sz="2000" dirty="0">
                <a:latin typeface="+mn-lt"/>
              </a:rPr>
              <a:t>mündliche Hausaufgaben</a:t>
            </a:r>
          </a:p>
          <a:p>
            <a:pPr marL="457200" indent="-457200" eaLnBrk="1" hangingPunct="1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+mn-lt"/>
              </a:rPr>
              <a:t>Mittagsphase im Klassenverband</a:t>
            </a:r>
          </a:p>
          <a:p>
            <a:pPr marL="457200" indent="-457200" eaLnBrk="1" hangingPunct="1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latin typeface="+mn-lt"/>
              </a:rPr>
              <a:t>vielfältige, kostenlose Angebote in Form von AGs</a:t>
            </a:r>
          </a:p>
        </p:txBody>
      </p:sp>
    </p:spTree>
    <p:extLst>
      <p:ext uri="{BB962C8B-B14F-4D97-AF65-F5344CB8AC3E}">
        <p14:creationId xmlns:p14="http://schemas.microsoft.com/office/powerpoint/2010/main" val="3796111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gebundener Ganztag</a:t>
            </a:r>
            <a:br>
              <a:rPr lang="de-DE" sz="4400" dirty="0">
                <a:solidFill>
                  <a:schemeClr val="bg1"/>
                </a:solidFill>
              </a:rPr>
            </a:b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Allgemeine Informationen zum gebundenen Ganztag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4" y="1786234"/>
            <a:ext cx="12060265" cy="4777370"/>
          </a:xfrm>
        </p:spPr>
        <p:txBody>
          <a:bodyPr>
            <a:normAutofit fontScale="92500" lnSpcReduction="10000"/>
          </a:bodyPr>
          <a:lstStyle/>
          <a:p>
            <a:pPr algn="l"/>
            <a:endParaRPr lang="de-DE" dirty="0"/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de-DE" sz="2600" dirty="0"/>
              <a:t>Die Teilnahme ist </a:t>
            </a:r>
            <a:r>
              <a:rPr lang="de-DE" sz="2600" b="1" dirty="0"/>
              <a:t>kostenfrei</a:t>
            </a:r>
            <a:r>
              <a:rPr lang="de-DE" sz="2600" dirty="0"/>
              <a:t>  (Ausnahme: Mittagessen).</a:t>
            </a:r>
          </a:p>
          <a:p>
            <a:pPr algn="l">
              <a:defRPr/>
            </a:pPr>
            <a:endParaRPr lang="de-DE" sz="2600" dirty="0"/>
          </a:p>
          <a:p>
            <a:pPr algn="l">
              <a:defRPr/>
            </a:pPr>
            <a:endParaRPr lang="de-DE" sz="2600" dirty="0"/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de-DE" sz="2600" dirty="0"/>
              <a:t>Nach der Anmeldung und der Zusage eines gebundenen Ganztagsplatzes ist die Teilnahme von Montag bis Donnerstag bis 15.30 Uhr und am Freitag bis 12.20 /13.05 Uhr </a:t>
            </a:r>
            <a:r>
              <a:rPr lang="de-DE" sz="2600" b="1" dirty="0"/>
              <a:t>für die gesamte Schulzeit verpflichtend</a:t>
            </a:r>
            <a:r>
              <a:rPr lang="de-DE" sz="2600" dirty="0"/>
              <a:t>.</a:t>
            </a:r>
          </a:p>
          <a:p>
            <a:pPr algn="l">
              <a:defRPr/>
            </a:pPr>
            <a:endParaRPr lang="de-DE" sz="2600" dirty="0"/>
          </a:p>
          <a:p>
            <a:pPr algn="l">
              <a:defRPr/>
            </a:pPr>
            <a:endParaRPr lang="de-DE" sz="2600" dirty="0"/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de-DE" sz="2600" dirty="0"/>
              <a:t>In Ausnahmefällen (am Tag der Schuleinschreibung, bei Konferenzen etc.) kann es sein, dass der Nachmittagsunterricht in den Ganztagsklassen entfällt. Hierüber werden Sie ggf. rechtzeitig von der Schulleitung informiert.</a:t>
            </a:r>
          </a:p>
          <a:p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73615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gebundener Ganztag</a:t>
            </a:r>
            <a:br>
              <a:rPr lang="de-DE" sz="4400" dirty="0">
                <a:solidFill>
                  <a:schemeClr val="bg1"/>
                </a:solidFill>
              </a:rPr>
            </a:b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Was muss ein Kind für den „Ganztag“ mitbringen?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493" y="1786234"/>
            <a:ext cx="9556124" cy="4777370"/>
          </a:xfrm>
        </p:spPr>
        <p:txBody>
          <a:bodyPr>
            <a:normAutofit/>
          </a:bodyPr>
          <a:lstStyle/>
          <a:p>
            <a:pPr algn="l"/>
            <a:endParaRPr lang="de-DE" dirty="0"/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de-DE" sz="2200" dirty="0"/>
              <a:t>Ihr Kind ist bis 15.30 Uhr in der Schule. Das erfordert eine gewisse körperliche Ausdauer.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endParaRPr lang="de-DE" sz="2200" dirty="0"/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de-DE" sz="2200" dirty="0"/>
              <a:t>Ihr Kind ist den Schultag über mit vielen Menschen zusammen. Da gibt es eher weniger Möglichkeiten sich zurückzuziehen.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endParaRPr lang="de-DE" sz="2200" dirty="0"/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de-DE" sz="2200" dirty="0"/>
              <a:t>In den offenen sozialen Situationen sollte Ihr Kind versuchen, selbstständig kleinere Streitereien zu bewältigen.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endParaRPr lang="de-DE" sz="2200" dirty="0"/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de-DE" sz="2200" dirty="0"/>
              <a:t>Lernen und Üben findet zusätzlich zu Hause statt.</a:t>
            </a:r>
          </a:p>
          <a:p>
            <a:pPr algn="l">
              <a:defRPr/>
            </a:pPr>
            <a:endParaRPr lang="de-DE" sz="2600" dirty="0"/>
          </a:p>
          <a:p>
            <a:pPr algn="l">
              <a:defRPr/>
            </a:pPr>
            <a:endParaRPr lang="de-DE" sz="2600" dirty="0"/>
          </a:p>
          <a:p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74733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offener Ganztag</a:t>
            </a:r>
            <a:br>
              <a:rPr lang="de-DE" sz="4000" dirty="0">
                <a:solidFill>
                  <a:schemeClr val="bg1"/>
                </a:solidFill>
              </a:rPr>
            </a:b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Informationen zum offenen Ganztag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6977986-66D8-F33B-64C2-B5E9EFA8E823}"/>
              </a:ext>
            </a:extLst>
          </p:cNvPr>
          <p:cNvSpPr txBox="1"/>
          <p:nvPr/>
        </p:nvSpPr>
        <p:spPr>
          <a:xfrm>
            <a:off x="247800" y="2049325"/>
            <a:ext cx="11812464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2000" dirty="0"/>
              <a:t>Unterricht am Vormittag im Klassenverband</a:t>
            </a:r>
          </a:p>
          <a:p>
            <a:pPr>
              <a:defRPr/>
            </a:pPr>
            <a:endParaRPr lang="de-DE" sz="20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2000" dirty="0"/>
              <a:t>Im Anschluss daran Betreuungsangebote an 4 Wochentagen (Mo. – Do.) bis grundsätzlich 14.00 / 15.30 Uhr   </a:t>
            </a:r>
          </a:p>
          <a:p>
            <a:pPr>
              <a:defRPr/>
            </a:pPr>
            <a:r>
              <a:rPr lang="de-DE" sz="2000" dirty="0"/>
              <a:t>     möglich</a:t>
            </a:r>
          </a:p>
          <a:p>
            <a:pPr>
              <a:defRPr/>
            </a:pPr>
            <a:endParaRPr lang="de-DE" sz="20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2000" dirty="0"/>
              <a:t>Möglichkeit für Eltern, die Kinder nur für bestimmte Tage anzumelden (mind. 2 Nachmittage)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20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2000" dirty="0"/>
              <a:t>Kosten für die verpflichtende Mittagsverpflegung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20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2000" dirty="0"/>
              <a:t>Schulische Maßnahme: - Anwesenheitspflicht</a:t>
            </a:r>
          </a:p>
          <a:p>
            <a:pPr>
              <a:defRPr/>
            </a:pPr>
            <a:r>
              <a:rPr lang="de-DE" sz="2000" dirty="0"/>
              <a:t>                                                - Entschuldigungspflicht</a:t>
            </a:r>
          </a:p>
          <a:p>
            <a:pPr>
              <a:defRPr/>
            </a:pPr>
            <a:r>
              <a:rPr lang="de-DE" sz="2000" dirty="0"/>
              <a:t>                                                - verbindliche Zeiten</a:t>
            </a:r>
          </a:p>
          <a:p>
            <a:pPr>
              <a:defRPr/>
            </a:pPr>
            <a:endParaRPr lang="de-DE" sz="2000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2000" dirty="0"/>
              <a:t>Anmeldung und Entschuldigung (bspw. für einen Tag) läuft ausschließlich über Sekretariat der Schule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5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400" dirty="0">
                <a:solidFill>
                  <a:schemeClr val="bg1"/>
                </a:solidFill>
              </a:rPr>
              <a:t>offener Ganztag– gebundener Ganztag</a:t>
            </a:r>
            <a:br>
              <a:rPr lang="de-DE" sz="4000" dirty="0">
                <a:solidFill>
                  <a:schemeClr val="bg1"/>
                </a:solidFill>
              </a:rPr>
            </a:b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Anschlussbetreuung –offener + gebundener G.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4" y="1786234"/>
            <a:ext cx="12060265" cy="4777370"/>
          </a:xfrm>
        </p:spPr>
        <p:txBody>
          <a:bodyPr>
            <a:normAutofit/>
          </a:bodyPr>
          <a:lstStyle/>
          <a:p>
            <a:pPr algn="l"/>
            <a:endParaRPr lang="de-DE" dirty="0"/>
          </a:p>
          <a:p>
            <a:pPr algn="l">
              <a:defRPr/>
            </a:pPr>
            <a:r>
              <a:rPr lang="de-DE" sz="2600" u="sng" dirty="0"/>
              <a:t>Kostenpflichtige Anschlussbetreuung und Freitagsbetreuung:</a:t>
            </a:r>
          </a:p>
          <a:p>
            <a:pPr algn="l">
              <a:defRPr/>
            </a:pPr>
            <a:endParaRPr lang="de-DE" sz="2600" u="sng" dirty="0"/>
          </a:p>
          <a:p>
            <a:pPr marL="285750" indent="-285750" algn="l">
              <a:buFont typeface="Wingdings" pitchFamily="2" charset="2"/>
              <a:buChar char="Ø"/>
              <a:defRPr/>
            </a:pPr>
            <a:r>
              <a:rPr lang="de-DE" sz="2600" dirty="0"/>
              <a:t>Die Zusatzbetreuung ist ein freiwilliges und kostenpflichtiges Angebot.</a:t>
            </a:r>
          </a:p>
          <a:p>
            <a:pPr algn="l">
              <a:defRPr/>
            </a:pPr>
            <a:endParaRPr lang="de-DE" sz="2600" u="sng" dirty="0"/>
          </a:p>
          <a:p>
            <a:pPr marL="285750" indent="-285750" algn="l">
              <a:buFont typeface="Wingdings" pitchFamily="2" charset="2"/>
              <a:buChar char="Ø"/>
              <a:defRPr/>
            </a:pPr>
            <a:r>
              <a:rPr lang="de-DE" sz="2600" dirty="0"/>
              <a:t>Mo – Do 15.30 bis 16.30 Uhr </a:t>
            </a:r>
            <a:r>
              <a:rPr lang="de-DE" sz="2600" dirty="0">
                <a:sym typeface="Wingdings" pitchFamily="2" charset="2"/>
              </a:rPr>
              <a:t> 35 € pro Wochentag / Schuljahr</a:t>
            </a:r>
          </a:p>
          <a:p>
            <a:pPr algn="l">
              <a:defRPr/>
            </a:pPr>
            <a:endParaRPr lang="de-DE" sz="2600" dirty="0"/>
          </a:p>
          <a:p>
            <a:pPr marL="285750" indent="-285750" algn="l">
              <a:buFont typeface="Wingdings" pitchFamily="2" charset="2"/>
              <a:buChar char="Ø"/>
              <a:defRPr/>
            </a:pPr>
            <a:r>
              <a:rPr lang="de-DE" sz="2600" dirty="0"/>
              <a:t>Fr nach Unterrichtsende bis 14.00 Uhr </a:t>
            </a:r>
            <a:r>
              <a:rPr lang="de-DE" sz="2600" dirty="0">
                <a:sym typeface="Wingdings" pitchFamily="2" charset="2"/>
              </a:rPr>
              <a:t> </a:t>
            </a:r>
            <a:r>
              <a:rPr lang="de-DE" sz="2600" dirty="0"/>
              <a:t>150 € / Schuljahr</a:t>
            </a:r>
          </a:p>
          <a:p>
            <a:pPr algn="l">
              <a:defRPr/>
            </a:pPr>
            <a:endParaRPr lang="de-DE" sz="2600" dirty="0"/>
          </a:p>
          <a:p>
            <a:pPr marL="285750" indent="-285750" algn="l">
              <a:buFont typeface="Wingdings" pitchFamily="2" charset="2"/>
              <a:buChar char="Ø"/>
              <a:defRPr/>
            </a:pPr>
            <a:r>
              <a:rPr lang="de-DE" sz="2600" dirty="0"/>
              <a:t>Fr nach Unterrichtsende bis 15.30 Uhr </a:t>
            </a:r>
            <a:r>
              <a:rPr lang="de-DE" sz="2600" dirty="0">
                <a:sym typeface="Wingdings" pitchFamily="2" charset="2"/>
              </a:rPr>
              <a:t> 250</a:t>
            </a:r>
            <a:r>
              <a:rPr lang="de-DE" sz="2600" dirty="0"/>
              <a:t> € / Schuljahr</a:t>
            </a:r>
          </a:p>
          <a:p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414521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Wichtige Informationen</a:t>
            </a:r>
            <a:br>
              <a:rPr lang="de-DE" sz="4000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F827CB0-6325-01DF-AE35-D115EECDC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148" y="2250317"/>
            <a:ext cx="9144000" cy="1655762"/>
          </a:xfrm>
        </p:spPr>
        <p:txBody>
          <a:bodyPr>
            <a:normAutofit/>
          </a:bodyPr>
          <a:lstStyle/>
          <a:p>
            <a:r>
              <a:rPr lang="de-DE" sz="3600" dirty="0"/>
              <a:t>Termine, Aktuelles unter:</a:t>
            </a:r>
          </a:p>
          <a:p>
            <a:endParaRPr lang="de-DE" sz="2800" dirty="0"/>
          </a:p>
          <a:p>
            <a:r>
              <a:rPr lang="de-DE" sz="2800" dirty="0">
                <a:hlinkClick r:id="rId2"/>
              </a:rPr>
              <a:t>www.gs-hedenus.de</a:t>
            </a:r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9217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1. Schultag</a:t>
            </a:r>
            <a:br>
              <a:rPr lang="de-DE" sz="4000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4" y="1786234"/>
            <a:ext cx="12060265" cy="4777370"/>
          </a:xfrm>
        </p:spPr>
        <p:txBody>
          <a:bodyPr/>
          <a:lstStyle/>
          <a:p>
            <a:pPr algn="l"/>
            <a:endParaRPr lang="de-DE" dirty="0"/>
          </a:p>
          <a:p>
            <a:endParaRPr lang="de-DE" sz="3600" b="1" dirty="0"/>
          </a:p>
          <a:p>
            <a:r>
              <a:rPr lang="de-DE" sz="3600" b="1" dirty="0">
                <a:solidFill>
                  <a:srgbClr val="D686F9"/>
                </a:solidFill>
              </a:rPr>
              <a:t>Dienstag, 16. September 2025</a:t>
            </a:r>
            <a:endParaRPr lang="de-DE" sz="3600" dirty="0">
              <a:solidFill>
                <a:srgbClr val="D686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77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Hermann-</a:t>
            </a:r>
            <a:r>
              <a:rPr lang="de-DE" sz="4000" dirty="0" err="1">
                <a:solidFill>
                  <a:schemeClr val="bg1"/>
                </a:solidFill>
              </a:rPr>
              <a:t>Hedenus</a:t>
            </a:r>
            <a:r>
              <a:rPr lang="de-DE" sz="4000" dirty="0">
                <a:solidFill>
                  <a:schemeClr val="bg1"/>
                </a:solidFill>
              </a:rPr>
              <a:t>-Grundschule</a:t>
            </a:r>
            <a:br>
              <a:rPr lang="de-DE" sz="4000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4" y="1786234"/>
            <a:ext cx="12060265" cy="4777370"/>
          </a:xfrm>
        </p:spPr>
        <p:txBody>
          <a:bodyPr/>
          <a:lstStyle/>
          <a:p>
            <a:pPr algn="l"/>
            <a:endParaRPr lang="de-DE" dirty="0"/>
          </a:p>
          <a:p>
            <a:endParaRPr lang="de-DE" sz="3600" b="1" dirty="0"/>
          </a:p>
          <a:p>
            <a:r>
              <a:rPr lang="de-DE" sz="3600" dirty="0"/>
              <a:t>Wir freuen uns,</a:t>
            </a:r>
          </a:p>
          <a:p>
            <a:r>
              <a:rPr lang="de-DE" sz="3600" dirty="0"/>
              <a:t>Sie und Ihr Kind</a:t>
            </a:r>
          </a:p>
          <a:p>
            <a:r>
              <a:rPr lang="de-DE" sz="3600" dirty="0"/>
              <a:t>in unserer Schule</a:t>
            </a:r>
          </a:p>
          <a:p>
            <a:r>
              <a:rPr lang="de-DE" sz="3600" dirty="0"/>
              <a:t>begrüßen zu dürfen.</a:t>
            </a:r>
          </a:p>
        </p:txBody>
      </p:sp>
      <p:pic>
        <p:nvPicPr>
          <p:cNvPr id="4" name="Grafik 3" descr="hedenus_final Kopie">
            <a:extLst>
              <a:ext uri="{FF2B5EF4-FFF2-40B4-BE49-F238E27FC236}">
                <a16:creationId xmlns:a16="http://schemas.microsoft.com/office/drawing/2014/main" id="{0D881639-6143-4226-8C09-3EFC9788CB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43" y="2343955"/>
            <a:ext cx="803910" cy="850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42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0"/>
            <a:ext cx="11928529" cy="145324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Rechtliche Vorgaben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Einschulungsalter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hedenus_final Kopie">
            <a:extLst>
              <a:ext uri="{FF2B5EF4-FFF2-40B4-BE49-F238E27FC236}">
                <a16:creationId xmlns:a16="http://schemas.microsoft.com/office/drawing/2014/main" id="{43A4120F-1898-4123-9338-8EE9328643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569" y="81162"/>
            <a:ext cx="1358152" cy="12909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7E37BD94-57B6-43B1-AE6E-193C22E3C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8" y="1534405"/>
            <a:ext cx="11521421" cy="442865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FontTx/>
              <a:buNone/>
              <a:defRPr/>
            </a:pPr>
            <a:endParaRPr lang="de-DE" sz="8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Schulpflicht für Ihr Kind gilt, wenn</a:t>
            </a: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de-DE" altLang="de-DE" sz="9600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im Vorjahr zurückgestellt </a:t>
            </a: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wurde.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es</a:t>
            </a:r>
            <a:r>
              <a:rPr lang="de-DE" altLang="de-DE" sz="9600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bis zum 30.6. </a:t>
            </a: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(Einschulungsjahr)</a:t>
            </a:r>
            <a:r>
              <a:rPr lang="de-DE" altLang="de-DE" sz="9600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sechs Jahre alt </a:t>
            </a: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wird</a:t>
            </a:r>
          </a:p>
          <a:p>
            <a:pPr algn="l" eaLnBrk="1" hangingPunct="1">
              <a:lnSpc>
                <a:spcPct val="170000"/>
              </a:lnSpc>
              <a:spcBef>
                <a:spcPct val="0"/>
              </a:spcBef>
              <a:defRPr/>
            </a:pP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(</a:t>
            </a:r>
            <a:r>
              <a:rPr lang="de-DE" altLang="de-DE" sz="9600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Geburtsdatum: 1.10.2018 – 30.09.2019).</a:t>
            </a: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Sie als Erziehungsberechtigte bereits einmal den Beginn der </a:t>
            </a:r>
          </a:p>
          <a:p>
            <a:pPr algn="l" eaLnBrk="1" hangingPunct="1">
              <a:lnSpc>
                <a:spcPct val="170000"/>
              </a:lnSpc>
              <a:spcBef>
                <a:spcPct val="0"/>
              </a:spcBef>
              <a:defRPr/>
            </a:pP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Schulpflicht verschoben haben (Einschulungskorridor).</a:t>
            </a:r>
          </a:p>
          <a:p>
            <a:pPr algn="r">
              <a:spcBef>
                <a:spcPct val="0"/>
              </a:spcBef>
              <a:defRPr/>
            </a:pPr>
            <a:endParaRPr lang="de-DE" altLang="de-DE" sz="80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de-DE" altLang="de-DE" sz="8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altLang="de-DE" sz="5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vgl. Art. 37 Abs. 1 </a:t>
            </a:r>
            <a:r>
              <a:rPr lang="de-DE" altLang="de-DE" sz="56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BayEUG</a:t>
            </a:r>
            <a:endParaRPr lang="de-DE" altLang="de-DE" sz="56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endParaRPr lang="de-DE" altLang="de-DE" sz="80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endParaRPr lang="de-DE" altLang="de-DE" sz="80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defRPr/>
            </a:pPr>
            <a:endParaRPr lang="de-DE" altLang="de-DE" sz="80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endParaRPr lang="de-DE" altLang="de-DE" sz="80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55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96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33772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Rechtliche Vorgaben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Einschulungskorridor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5" y="1468191"/>
            <a:ext cx="12060265" cy="558943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457200" indent="-457200" algn="l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de-DE" altLang="de-DE" sz="3100" dirty="0">
              <a:cs typeface="Arial" panose="020B0604020202020204" pitchFamily="34" charset="0"/>
            </a:endParaRPr>
          </a:p>
          <a:p>
            <a:pPr marL="457200" indent="-457200" algn="l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3100" dirty="0">
                <a:cs typeface="Arial" panose="020B0604020202020204" pitchFamily="34" charset="0"/>
              </a:rPr>
              <a:t>Eltern, deren Kinder</a:t>
            </a:r>
            <a:r>
              <a:rPr lang="de-DE" altLang="de-DE" sz="31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DE" altLang="de-DE" sz="3100" b="1" dirty="0">
                <a:solidFill>
                  <a:srgbClr val="C00000"/>
                </a:solidFill>
                <a:cs typeface="Arial" panose="020B0604020202020204" pitchFamily="34" charset="0"/>
              </a:rPr>
              <a:t>zwischen dem 1.Juli und dem 30. September 2025</a:t>
            </a:r>
            <a:r>
              <a:rPr lang="de-DE" altLang="de-DE" sz="31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DE" altLang="de-DE" sz="3100" dirty="0">
                <a:cs typeface="Arial" panose="020B0604020202020204" pitchFamily="34" charset="0"/>
              </a:rPr>
              <a:t>sechs Jahre alt werden, können selbst entscheiden, ob ihr Kind sofort oder ein Jahr später eingeschult wird.</a:t>
            </a:r>
          </a:p>
          <a:p>
            <a:pPr algn="l">
              <a:spcBef>
                <a:spcPct val="0"/>
              </a:spcBef>
              <a:defRPr/>
            </a:pPr>
            <a:endParaRPr lang="de-DE" altLang="de-DE" sz="3100" dirty="0"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defRPr/>
            </a:pPr>
            <a:endParaRPr lang="de-DE" altLang="de-DE" sz="3200" dirty="0">
              <a:cs typeface="Arial" panose="020B0604020202020204" pitchFamily="34" charset="0"/>
            </a:endParaRPr>
          </a:p>
          <a:p>
            <a:pPr marL="457200" indent="-457200" algn="l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cs typeface="Arial" panose="020B0604020202020204" pitchFamily="34" charset="0"/>
              </a:rPr>
              <a:t>Auf dieser Grundlage entscheiden die Eltern dann frei, ob ihr Kind zum kommenden oder zum nächsten Schuljahr eingeschult wird. 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de-DE" altLang="de-DE" sz="3200" dirty="0">
              <a:cs typeface="Arial" panose="020B0604020202020204" pitchFamily="34" charset="0"/>
            </a:endParaRPr>
          </a:p>
          <a:p>
            <a:pPr marL="457200" indent="-457200" algn="l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3200" dirty="0">
                <a:cs typeface="Arial" panose="020B0604020202020204" pitchFamily="34" charset="0"/>
              </a:rPr>
              <a:t>Falls die Einschulung verschoben werden soll, ist dies der Schule bis</a:t>
            </a:r>
            <a:r>
              <a:rPr lang="de-DE" altLang="de-DE" sz="3200" u="sng" dirty="0">
                <a:cs typeface="Arial" panose="020B0604020202020204" pitchFamily="34" charset="0"/>
              </a:rPr>
              <a:t> </a:t>
            </a:r>
            <a:r>
              <a:rPr lang="de-DE" altLang="de-DE" sz="3200" b="1" u="sng" dirty="0">
                <a:solidFill>
                  <a:srgbClr val="C00000"/>
                </a:solidFill>
                <a:cs typeface="Arial" panose="020B0604020202020204" pitchFamily="34" charset="0"/>
              </a:rPr>
              <a:t>Donnerstag, 10.04.2025</a:t>
            </a:r>
            <a:r>
              <a:rPr lang="de-DE" altLang="de-DE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de-DE" altLang="de-DE" sz="3200" dirty="0">
                <a:cs typeface="Arial" panose="020B0604020202020204" pitchFamily="34" charset="0"/>
              </a:rPr>
              <a:t>schriftlich mitzuteilen.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de-DE" altLang="de-DE" sz="3200" dirty="0">
              <a:cs typeface="Arial" panose="020B0604020202020204" pitchFamily="34" charset="0"/>
            </a:endParaRPr>
          </a:p>
          <a:p>
            <a:pPr marL="457200" indent="-457200" algn="l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3200" u="sng" dirty="0">
                <a:cs typeface="Arial" panose="020B0604020202020204" pitchFamily="34" charset="0"/>
              </a:rPr>
              <a:t>Eine Verlängerung der Frist oder eine nachträgliche Änderung ist nicht möglich. </a:t>
            </a:r>
            <a:r>
              <a:rPr lang="de-DE" altLang="de-DE" sz="3200" dirty="0">
                <a:cs typeface="Arial" panose="020B0604020202020204" pitchFamily="34" charset="0"/>
              </a:rPr>
              <a:t>Ohne eine solche Erklärung wird das Kind im September 2025 ganz normal schulpflichtig.</a:t>
            </a:r>
            <a:endParaRPr lang="de-DE" altLang="de-DE" sz="3200" u="sng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3200" dirty="0">
                <a:cs typeface="Arial" panose="020B0604020202020204" pitchFamily="34" charset="0"/>
              </a:rPr>
              <a:t>   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sz="3200" b="1" dirty="0"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vgl. Art. 37 Abs. 1 </a:t>
            </a:r>
            <a:r>
              <a:rPr lang="de-DE" altLang="de-DE" sz="20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BayEug</a:t>
            </a: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sz="1100" b="1" dirty="0">
              <a:cs typeface="Arial" panose="020B0604020202020204" pitchFamily="34" charset="0"/>
            </a:endParaRPr>
          </a:p>
          <a:p>
            <a:pPr algn="r"/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986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Rechtliche Vorgaben </a:t>
            </a:r>
            <a:b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Einschulungsalter</a:t>
            </a:r>
            <a:b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Antrag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hedenus_final Kopie">
            <a:extLst>
              <a:ext uri="{FF2B5EF4-FFF2-40B4-BE49-F238E27FC236}">
                <a16:creationId xmlns:a16="http://schemas.microsoft.com/office/drawing/2014/main" id="{43A4120F-1898-4123-9338-8EE9328643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954" y="309282"/>
            <a:ext cx="1358152" cy="12909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7E37BD94-57B6-43B1-AE6E-193C22E3C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8" y="1779010"/>
            <a:ext cx="11521421" cy="4769708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FontTx/>
              <a:buNone/>
              <a:defRPr/>
            </a:pPr>
            <a:endParaRPr lang="de-DE" sz="8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Schulpflicht gilt für Ihr Kind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defRPr/>
            </a:pPr>
            <a:endParaRPr lang="de-DE" altLang="de-DE" sz="9600" b="1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143000" indent="-11430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9600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auf Antrag</a:t>
            </a: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wenn es zwischen dem 1.10. und 31.12. (Einschulungsjahr)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              sechs Jahre alt wird </a:t>
            </a:r>
            <a:r>
              <a:rPr lang="de-DE" altLang="de-DE" sz="9600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(Geburtstag: 1.10.2019 – 31.12.2019)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              </a:t>
            </a: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Kannkinder</a:t>
            </a: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143000" indent="-11430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9600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auf Antrag mit schulpsychologischem Gutachten</a:t>
            </a: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wenn es nach 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de-DE" altLang="de-DE" sz="96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               dem 31.12. sechs Jahre alt wird </a:t>
            </a:r>
            <a:r>
              <a:rPr lang="de-DE" altLang="de-DE" sz="9600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(ab 1.01.2020 geboren)</a:t>
            </a: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de-DE" altLang="de-DE" sz="9600" b="1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de-DE" altLang="de-DE" sz="9600" dirty="0">
                <a:ea typeface="Tahoma" panose="020B0604030504040204" pitchFamily="34" charset="0"/>
                <a:cs typeface="Arial" panose="020B0604020202020204" pitchFamily="34" charset="0"/>
              </a:rPr>
              <a:t>Die Anmeldung der </a:t>
            </a:r>
            <a:r>
              <a:rPr lang="de-DE" altLang="de-DE" sz="9600" b="1" dirty="0">
                <a:ea typeface="Tahoma" panose="020B0604030504040204" pitchFamily="34" charset="0"/>
                <a:cs typeface="Arial" panose="020B0604020202020204" pitchFamily="34" charset="0"/>
              </a:rPr>
              <a:t>vorzeitigen Einschulung</a:t>
            </a:r>
            <a:r>
              <a:rPr lang="de-DE" altLang="de-DE" sz="9600" dirty="0">
                <a:ea typeface="Tahoma" panose="020B0604030504040204" pitchFamily="34" charset="0"/>
                <a:cs typeface="Arial" panose="020B0604020202020204" pitchFamily="34" charset="0"/>
              </a:rPr>
              <a:t> muss spätestens bei der Schulanmeldung erfolgen. </a:t>
            </a:r>
          </a:p>
          <a:p>
            <a:pPr algn="l">
              <a:lnSpc>
                <a:spcPct val="120000"/>
              </a:lnSpc>
              <a:defRPr/>
            </a:pPr>
            <a:r>
              <a:rPr lang="de-DE" altLang="de-DE" sz="9600" dirty="0">
                <a:ea typeface="Tahoma" panose="020B0604030504040204" pitchFamily="34" charset="0"/>
                <a:cs typeface="Arial" panose="020B0604020202020204" pitchFamily="34" charset="0"/>
              </a:rPr>
              <a:t>                 </a:t>
            </a:r>
            <a:r>
              <a:rPr lang="de-DE" altLang="de-DE" sz="9600" u="sng" dirty="0">
                <a:ea typeface="Tahoma" panose="020B0604030504040204" pitchFamily="34" charset="0"/>
                <a:cs typeface="Arial" panose="020B0604020202020204" pitchFamily="34" charset="0"/>
              </a:rPr>
              <a:t>Abmeldung</a:t>
            </a:r>
            <a:r>
              <a:rPr lang="de-DE" altLang="de-DE" sz="9600" dirty="0">
                <a:ea typeface="Tahoma" panose="020B0604030504040204" pitchFamily="34" charset="0"/>
                <a:cs typeface="Arial" panose="020B0604020202020204" pitchFamily="34" charset="0"/>
              </a:rPr>
              <a:t> nach dem 31.07. nicht mehr möglich</a:t>
            </a:r>
            <a:endParaRPr lang="de-DE" altLang="de-DE" sz="96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endParaRPr lang="de-DE" altLang="de-DE" sz="80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endParaRPr lang="de-DE" altLang="de-DE" sz="80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defRPr/>
            </a:pPr>
            <a:endParaRPr lang="de-DE" altLang="de-DE" sz="56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5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vgl. Art. 37 Abs. 1 </a:t>
            </a:r>
            <a:r>
              <a:rPr lang="de-DE" altLang="de-DE" sz="56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BayEug</a:t>
            </a:r>
            <a:r>
              <a:rPr lang="de-DE" altLang="de-DE" sz="5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und §2 Abs. 6 </a:t>
            </a:r>
            <a:r>
              <a:rPr lang="de-DE" altLang="de-DE" sz="56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GrSO</a:t>
            </a:r>
            <a:endParaRPr lang="de-DE" altLang="de-DE" sz="56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55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/>
            </a:br>
            <a:endParaRPr lang="de-DE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8D4CBE2C-9252-4B30-A04B-11AF1BA0F597}"/>
              </a:ext>
            </a:extLst>
          </p:cNvPr>
          <p:cNvSpPr/>
          <p:nvPr/>
        </p:nvSpPr>
        <p:spPr>
          <a:xfrm>
            <a:off x="498494" y="6117325"/>
            <a:ext cx="734787" cy="305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04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36784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Rechtliche Vorgaben </a:t>
            </a:r>
            <a:b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Zurückstellung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hedenus_final Kopie">
            <a:extLst>
              <a:ext uri="{FF2B5EF4-FFF2-40B4-BE49-F238E27FC236}">
                <a16:creationId xmlns:a16="http://schemas.microsoft.com/office/drawing/2014/main" id="{43A4120F-1898-4123-9338-8EE9328643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954" y="168936"/>
            <a:ext cx="1358152" cy="12909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7E37BD94-57B6-43B1-AE6E-193C22E3C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43" y="2176576"/>
            <a:ext cx="11521421" cy="4109924"/>
          </a:xfrm>
        </p:spPr>
        <p:txBody>
          <a:bodyPr>
            <a:normAutofit fontScale="77500" lnSpcReduction="20000"/>
          </a:bodyPr>
          <a:lstStyle/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endParaRPr lang="de-DE" altLang="de-DE" sz="80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endParaRPr lang="de-DE" altLang="de-DE" sz="80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defRPr/>
            </a:pPr>
            <a:endParaRPr lang="de-DE" altLang="de-DE" sz="80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8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55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/>
            </a:b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9A85150-58C1-462A-B5B3-866D1625245B}"/>
              </a:ext>
            </a:extLst>
          </p:cNvPr>
          <p:cNvSpPr txBox="1">
            <a:spLocks/>
          </p:cNvSpPr>
          <p:nvPr/>
        </p:nvSpPr>
        <p:spPr>
          <a:xfrm>
            <a:off x="228897" y="1459853"/>
            <a:ext cx="11521421" cy="5190744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de-DE" altLang="de-DE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de-DE" altLang="de-DE" sz="9600" dirty="0">
                <a:cs typeface="Arial" panose="020B0604020202020204" pitchFamily="34" charset="0"/>
              </a:rPr>
              <a:t>Ein schulpflichtiges Kind, das </a:t>
            </a:r>
            <a:r>
              <a:rPr lang="de-DE" altLang="de-DE" sz="9600" b="1" dirty="0">
                <a:solidFill>
                  <a:srgbClr val="C00000"/>
                </a:solidFill>
                <a:cs typeface="Arial" panose="020B0604020202020204" pitchFamily="34" charset="0"/>
              </a:rPr>
              <a:t>zwischen 1.10.2018 und 30.06.2019 </a:t>
            </a:r>
            <a:r>
              <a:rPr lang="de-DE" altLang="de-DE" sz="9600" dirty="0">
                <a:cs typeface="Arial" panose="020B0604020202020204" pitchFamily="34" charset="0"/>
              </a:rPr>
              <a:t>geboren wurde, </a:t>
            </a:r>
            <a:r>
              <a:rPr lang="de-DE" altLang="de-DE" sz="9600" u="sng" dirty="0">
                <a:cs typeface="Arial" panose="020B0604020202020204" pitchFamily="34" charset="0"/>
              </a:rPr>
              <a:t>kann </a:t>
            </a:r>
            <a:r>
              <a:rPr lang="de-DE" altLang="de-DE" sz="9600" dirty="0">
                <a:cs typeface="Arial" panose="020B0604020202020204" pitchFamily="34" charset="0"/>
              </a:rPr>
              <a:t>für ein Schuljahr  von der Aufnahme in die Grundschule </a:t>
            </a:r>
            <a:r>
              <a:rPr lang="de-DE" altLang="de-DE" sz="9600" u="sng" dirty="0">
                <a:cs typeface="Arial" panose="020B0604020202020204" pitchFamily="34" charset="0"/>
              </a:rPr>
              <a:t>zurückgestellt</a:t>
            </a:r>
            <a:r>
              <a:rPr lang="de-DE" altLang="de-DE" sz="9600" dirty="0">
                <a:cs typeface="Arial" panose="020B0604020202020204" pitchFamily="34" charset="0"/>
              </a:rPr>
              <a:t> werden.</a:t>
            </a:r>
          </a:p>
          <a:p>
            <a:pPr algn="l">
              <a:defRPr/>
            </a:pPr>
            <a:r>
              <a:rPr lang="de-DE" altLang="de-DE" sz="8000" b="1" dirty="0">
                <a:ea typeface="Tahoma" panose="020B0604030504040204" pitchFamily="34" charset="0"/>
                <a:cs typeface="Arial" panose="020B0604020202020204" pitchFamily="34" charset="0"/>
              </a:rPr>
              <a:t>Bedingungen:</a:t>
            </a:r>
          </a:p>
          <a:p>
            <a:pPr algn="l">
              <a:defRPr/>
            </a:pPr>
            <a:endParaRPr lang="de-DE" altLang="de-DE" sz="50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de-DE" sz="8800" dirty="0">
                <a:cs typeface="Arial" panose="020B0604020202020204" pitchFamily="34" charset="0"/>
              </a:rPr>
              <a:t>Ein Jahr später ist mit einem erfolgreichen Schulbesuch zu rechnen. </a:t>
            </a: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altLang="de-DE" sz="8800" dirty="0"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de-DE" sz="8800" dirty="0">
                <a:cs typeface="Arial" panose="020B0604020202020204" pitchFamily="34" charset="0"/>
              </a:rPr>
              <a:t>Die Zurückstellung soll vor Aufnahme des Unterrichts verfügt werden (Antrag in der Schule abholen und bis </a:t>
            </a:r>
            <a:r>
              <a:rPr lang="de-DE" altLang="de-DE" sz="8800">
                <a:cs typeface="Arial" panose="020B0604020202020204" pitchFamily="34" charset="0"/>
              </a:rPr>
              <a:t>spätestens </a:t>
            </a:r>
            <a:r>
              <a:rPr lang="de-DE" altLang="de-DE" sz="8800" b="1">
                <a:cs typeface="Arial" panose="020B0604020202020204" pitchFamily="34" charset="0"/>
              </a:rPr>
              <a:t>Montag, 17.02</a:t>
            </a:r>
            <a:r>
              <a:rPr lang="de-DE" altLang="de-DE" sz="8800" b="1" dirty="0">
                <a:cs typeface="Arial" panose="020B0604020202020204" pitchFamily="34" charset="0"/>
              </a:rPr>
              <a:t>. 2025 </a:t>
            </a:r>
            <a:r>
              <a:rPr lang="de-DE" altLang="de-DE" sz="8800" dirty="0">
                <a:cs typeface="Arial" panose="020B0604020202020204" pitchFamily="34" charset="0"/>
              </a:rPr>
              <a:t>ausgefüllt dort wieder abgeben).</a:t>
            </a: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altLang="de-DE" sz="8800" dirty="0"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de-DE" sz="8800" dirty="0">
                <a:cs typeface="Arial" panose="020B0604020202020204" pitchFamily="34" charset="0"/>
              </a:rPr>
              <a:t>Die Zurückstellung ist nur einmal zulässig. </a:t>
            </a: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altLang="de-DE" sz="8800" dirty="0"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de-DE" sz="8800" b="1" dirty="0">
                <a:cs typeface="Arial" panose="020B0604020202020204" pitchFamily="34" charset="0"/>
              </a:rPr>
              <a:t>Die Entscheidung über die Zurückstellung trifft die Schulleitung </a:t>
            </a:r>
            <a:r>
              <a:rPr lang="de-DE" altLang="de-DE" sz="8800" dirty="0">
                <a:cs typeface="Arial" panose="020B0604020202020204" pitchFamily="34" charset="0"/>
              </a:rPr>
              <a:t>unter Einbeziehung des Gutachtens der Kindertagesstätte, der Elternsicht und der kinderärztlichen Empfehlung.</a:t>
            </a:r>
          </a:p>
          <a:p>
            <a:pPr algn="l">
              <a:spcBef>
                <a:spcPct val="0"/>
              </a:spcBef>
              <a:defRPr/>
            </a:pPr>
            <a:endParaRPr lang="de-DE" altLang="de-DE" sz="8800" dirty="0">
              <a:cs typeface="Arial" panose="020B0604020202020204" pitchFamily="34" charset="0"/>
            </a:endParaRPr>
          </a:p>
          <a:p>
            <a:pPr marL="457200" indent="-457200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altLang="de-DE" sz="8800" dirty="0">
                <a:cs typeface="Arial" panose="020B0604020202020204" pitchFamily="34" charset="0"/>
              </a:rPr>
              <a:t>Vom Unterrichtsbesuch zurückgestellte Kinder sollten bis zur erneuten Einschulung </a:t>
            </a:r>
            <a:r>
              <a:rPr lang="de-DE" altLang="de-DE" sz="8800" b="1" dirty="0">
                <a:cs typeface="Arial" panose="020B0604020202020204" pitchFamily="34" charset="0"/>
              </a:rPr>
              <a:t>gezielt gefördert werden.                                                 </a:t>
            </a:r>
            <a:r>
              <a:rPr lang="de-DE" altLang="de-DE" sz="8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r>
              <a:rPr lang="de-DE" altLang="de-DE" sz="5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r>
              <a:rPr lang="de-DE" altLang="de-DE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5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Vgl. Art. 37 </a:t>
            </a:r>
            <a:r>
              <a:rPr lang="de-DE" altLang="de-DE" sz="5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BayEUG</a:t>
            </a:r>
            <a:r>
              <a:rPr lang="de-DE" altLang="de-DE" sz="5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und § 2 </a:t>
            </a:r>
            <a:r>
              <a:rPr lang="de-DE" altLang="de-DE" sz="5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GrSO</a:t>
            </a:r>
            <a:endParaRPr lang="de-DE" altLang="de-DE" sz="5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de-DE" altLang="de-DE" sz="1800" dirty="0">
              <a:latin typeface="Tahoma" panose="020B0604030504040204" pitchFamily="34" charset="0"/>
              <a:ea typeface="ヒラギノ角ゴ Pro W3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2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Organisatorisches zur Schulanmeldung</a:t>
            </a:r>
            <a:br>
              <a:rPr lang="de-DE" sz="4000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4" y="1786234"/>
            <a:ext cx="12060265" cy="4777370"/>
          </a:xfrm>
        </p:spPr>
        <p:txBody>
          <a:bodyPr/>
          <a:lstStyle/>
          <a:p>
            <a:pPr algn="l"/>
            <a:endParaRPr lang="de-DE" dirty="0"/>
          </a:p>
          <a:p>
            <a:pPr algn="l"/>
            <a:r>
              <a:rPr lang="de-DE" sz="3200" b="1" dirty="0"/>
              <a:t>Termin: Donnerstag, 20.03.2025</a:t>
            </a:r>
          </a:p>
          <a:p>
            <a:pPr algn="l"/>
            <a:r>
              <a:rPr lang="de-DE" sz="3200" b="1" dirty="0">
                <a:solidFill>
                  <a:schemeClr val="bg1">
                    <a:lumMod val="50000"/>
                  </a:schemeClr>
                </a:solidFill>
              </a:rPr>
              <a:t>               </a:t>
            </a:r>
            <a:r>
              <a:rPr lang="de-DE" sz="32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 </a:t>
            </a:r>
            <a:r>
              <a:rPr lang="de-DE" sz="3200" b="1" dirty="0">
                <a:solidFill>
                  <a:schemeClr val="bg1">
                    <a:lumMod val="50000"/>
                  </a:schemeClr>
                </a:solidFill>
              </a:rPr>
              <a:t>Die genaue Zeit erfahren Sie über den Kindergarten.</a:t>
            </a:r>
          </a:p>
          <a:p>
            <a:pPr algn="l"/>
            <a:endParaRPr lang="de-DE" sz="3200" b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3200" b="1" dirty="0">
                <a:solidFill>
                  <a:schemeClr val="bg1">
                    <a:lumMod val="50000"/>
                  </a:schemeClr>
                </a:solidFill>
              </a:rPr>
              <a:t>               </a:t>
            </a:r>
            <a:r>
              <a:rPr lang="de-DE" sz="2800" u="sng" dirty="0"/>
              <a:t>Bitte bringen Sie mit:</a:t>
            </a:r>
          </a:p>
          <a:p>
            <a:pPr algn="l"/>
            <a:r>
              <a:rPr lang="de-DE" sz="2800" dirty="0"/>
              <a:t>                 </a:t>
            </a:r>
            <a:r>
              <a:rPr lang="de-DE" sz="2800" dirty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de-DE" sz="2800" dirty="0">
                <a:sym typeface="Wingdings" pitchFamily="2" charset="2"/>
              </a:rPr>
              <a:t>die ausgefüllten Unterlagen</a:t>
            </a:r>
          </a:p>
          <a:p>
            <a:pPr algn="l"/>
            <a:r>
              <a:rPr lang="de-DE" sz="2800" dirty="0">
                <a:sym typeface="Wingdings" pitchFamily="2" charset="2"/>
              </a:rPr>
              <a:t>                 </a:t>
            </a:r>
            <a:r>
              <a:rPr lang="de-DE" sz="2800" dirty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de-DE" sz="2800" dirty="0">
                <a:sym typeface="Wingdings" pitchFamily="2" charset="2"/>
              </a:rPr>
              <a:t>Ihr Kind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7978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Organisatorisches zur Schulanmeldung</a:t>
            </a:r>
            <a:br>
              <a:rPr lang="de-DE" sz="4000" dirty="0">
                <a:solidFill>
                  <a:schemeClr val="bg1"/>
                </a:solidFill>
              </a:rPr>
            </a:b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b="1" dirty="0">
                <a:solidFill>
                  <a:schemeClr val="bg1"/>
                </a:solidFill>
              </a:rPr>
              <a:t>Unterlagen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4" y="1786233"/>
            <a:ext cx="12060265" cy="5194116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Bitte bringen Sie alle Nachweise und ausgefüllten Unterlagen mit, die Sie auf der Homepage unter </a:t>
            </a:r>
            <a:r>
              <a:rPr lang="de-DE" altLang="de-DE" sz="2200" i="1" dirty="0">
                <a:cs typeface="Arial" panose="020B0604020202020204" pitchFamily="34" charset="0"/>
              </a:rPr>
              <a:t>“Informationen für künftige </a:t>
            </a:r>
            <a:r>
              <a:rPr lang="de-DE" altLang="de-DE" sz="2200" i="1" dirty="0" err="1">
                <a:cs typeface="Arial" panose="020B0604020202020204" pitchFamily="34" charset="0"/>
              </a:rPr>
              <a:t>Erstklasseltern</a:t>
            </a:r>
            <a:r>
              <a:rPr lang="de-DE" altLang="de-DE" sz="2200" i="1" dirty="0">
                <a:cs typeface="Arial" panose="020B0604020202020204" pitchFamily="34" charset="0"/>
              </a:rPr>
              <a:t>“ </a:t>
            </a:r>
            <a:r>
              <a:rPr lang="de-DE" altLang="de-DE" sz="2200" dirty="0">
                <a:cs typeface="Arial" panose="020B0604020202020204" pitchFamily="34" charset="0"/>
              </a:rPr>
              <a:t>sehen.</a:t>
            </a:r>
          </a:p>
          <a:p>
            <a:pPr algn="l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Das sind zum derzeitigen Zeitpunkt:</a:t>
            </a:r>
          </a:p>
          <a:p>
            <a:pPr algn="l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sz="1000" dirty="0">
              <a:cs typeface="Arial" panose="020B0604020202020204" pitchFamily="34" charset="0"/>
            </a:endParaRPr>
          </a:p>
          <a:p>
            <a:pPr marL="285750" indent="-285750" algn="l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Geburtsurkunde Ihres Kindes oder Familienstammbuch</a:t>
            </a:r>
          </a:p>
          <a:p>
            <a:pPr marL="285750" indent="-285750" algn="l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bei ausländischen Kindern genügt der Reisepass</a:t>
            </a:r>
          </a:p>
          <a:p>
            <a:pPr marL="285750" indent="-285750" algn="l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bei Alleinerziehenden der Sorgerechtsbeschluss</a:t>
            </a:r>
          </a:p>
          <a:p>
            <a:pPr marL="285750" indent="-285750" algn="l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Schuleingangsuntersuchung (SEU)</a:t>
            </a:r>
          </a:p>
          <a:p>
            <a:pPr marL="285750" indent="-285750" algn="l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Übergabebogen „Informationen für die Grundschule“ (freiwillig)</a:t>
            </a:r>
          </a:p>
          <a:p>
            <a:pPr marL="285750" indent="-285750" algn="l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Notfalldatenblatt </a:t>
            </a:r>
          </a:p>
          <a:p>
            <a:pPr marL="285750" indent="-285750" algn="l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Aktuelles Foto Ihres Kindes im Passformat</a:t>
            </a:r>
          </a:p>
          <a:p>
            <a:pPr algn="l">
              <a:spcBef>
                <a:spcPct val="0"/>
              </a:spcBef>
              <a:defRPr/>
            </a:pPr>
            <a:r>
              <a:rPr lang="de-DE" altLang="de-DE" sz="1100" dirty="0">
                <a:cs typeface="Arial" panose="020B0604020202020204" pitchFamily="34" charset="0"/>
              </a:rPr>
              <a:t>____________________________________________________________________________</a:t>
            </a:r>
          </a:p>
          <a:p>
            <a:pPr algn="l">
              <a:spcBef>
                <a:spcPct val="0"/>
              </a:spcBef>
              <a:defRPr/>
            </a:pPr>
            <a:endParaRPr lang="de-DE" altLang="de-DE" sz="800" dirty="0">
              <a:cs typeface="Arial" panose="020B0604020202020204" pitchFamily="34" charset="0"/>
            </a:endParaRPr>
          </a:p>
          <a:p>
            <a:pPr marL="285750" indent="-285750" algn="l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de-DE" altLang="de-DE" sz="2200" i="1" dirty="0">
                <a:cs typeface="Arial" panose="020B0604020202020204" pitchFamily="34" charset="0"/>
              </a:rPr>
              <a:t>ggf. die Anmeldung für den offenen Ganztag oder die gebundene Ganztagsklasse und die dazu notwendigen Unterlagen</a:t>
            </a:r>
          </a:p>
          <a:p>
            <a:pPr marL="285750" indent="-285750" algn="l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de-DE" altLang="de-DE" sz="800" i="1" dirty="0"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Bitte bringen Sie alle Formulare </a:t>
            </a:r>
            <a:r>
              <a:rPr lang="de-DE" altLang="de-DE" sz="2200" b="1" dirty="0">
                <a:cs typeface="Arial" panose="020B0604020202020204" pitchFamily="34" charset="0"/>
              </a:rPr>
              <a:t>möglichst </a:t>
            </a:r>
            <a:r>
              <a:rPr lang="de-DE" altLang="de-DE" sz="2200" dirty="0">
                <a:cs typeface="Arial" panose="020B0604020202020204" pitchFamily="34" charset="0"/>
              </a:rPr>
              <a:t>ausgefüllt zu Ihrem individuellen Termin mit.</a:t>
            </a:r>
          </a:p>
          <a:p>
            <a:pPr algn="l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6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34706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Organisatorisches zur Schulanmeldung</a:t>
            </a:r>
            <a:br>
              <a:rPr lang="de-DE" sz="4000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6310306-4CEC-4CBD-A9A4-E77B5FBFBB18}"/>
              </a:ext>
            </a:extLst>
          </p:cNvPr>
          <p:cNvSpPr/>
          <p:nvPr/>
        </p:nvSpPr>
        <p:spPr>
          <a:xfrm>
            <a:off x="3915178" y="1266538"/>
            <a:ext cx="8145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https://gs-hedenus.de/kuenftige-erstklasseltern-unterlagen-zur-schulanmeldung/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5C65E7-1241-46D4-984A-DE44447E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688" y="1837597"/>
            <a:ext cx="4604621" cy="50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0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EDCC1-3A23-868C-BE83-182F443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" y="130471"/>
            <a:ext cx="11928529" cy="1655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Organisatorisches zur Schulanmeldung</a:t>
            </a:r>
            <a:br>
              <a:rPr lang="de-DE" sz="4000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E0B3B-2CE5-37F8-302D-9341807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4" y="1786234"/>
            <a:ext cx="12060265" cy="4777370"/>
          </a:xfrm>
        </p:spPr>
        <p:txBody>
          <a:bodyPr/>
          <a:lstStyle/>
          <a:p>
            <a:pPr algn="l"/>
            <a:r>
              <a:rPr lang="de-DE" dirty="0"/>
              <a:t>Übergabebogen </a:t>
            </a:r>
            <a:r>
              <a:rPr lang="de-DE" dirty="0" err="1"/>
              <a:t>Kiga</a:t>
            </a:r>
            <a:endParaRPr lang="de-DE" dirty="0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A645E8DE-FFB1-4AA2-8B3D-5F0B804E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07" y="1856483"/>
            <a:ext cx="2798255" cy="453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6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Breitbild</PresentationFormat>
  <Paragraphs>221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Tahoma</vt:lpstr>
      <vt:lpstr>Wingdings</vt:lpstr>
      <vt:lpstr>ヒラギノ角ゴ Pro W3</vt:lpstr>
      <vt:lpstr>Office-Design 2013–2022</vt:lpstr>
      <vt:lpstr>Schulanmeldung 2025</vt:lpstr>
      <vt:lpstr>Rechtliche Vorgaben Einschulungsalter</vt:lpstr>
      <vt:lpstr>Rechtliche Vorgaben Einschulungskorridor</vt:lpstr>
      <vt:lpstr>Rechtliche Vorgaben  Einschulungsalter auf Antrag</vt:lpstr>
      <vt:lpstr>Rechtliche Vorgaben  Zurückstellung</vt:lpstr>
      <vt:lpstr>Organisatorisches zur Schulanmeldung </vt:lpstr>
      <vt:lpstr>Organisatorisches zur Schulanmeldung  Unterlagen</vt:lpstr>
      <vt:lpstr>Organisatorisches zur Schulanmeldung </vt:lpstr>
      <vt:lpstr>Organisatorisches zur Schulanmeldung </vt:lpstr>
      <vt:lpstr>Halbtag – Ganztag – offener Ganztag </vt:lpstr>
      <vt:lpstr>Halbtag– gebundener Ganztag– offener Ganztag  </vt:lpstr>
      <vt:lpstr>gebundener Ganztag  Was macht den gebundenen Ganztag aus?</vt:lpstr>
      <vt:lpstr>gebundener Ganztag  Allgemeine Informationen zum gebundenen Ganztag</vt:lpstr>
      <vt:lpstr>gebundener Ganztag  Was muss ein Kind für den „Ganztag“ mitbringen?</vt:lpstr>
      <vt:lpstr>offener Ganztag  Informationen zum offenen Ganztag</vt:lpstr>
      <vt:lpstr> offener Ganztag– gebundener Ganztag  Anschlussbetreuung –offener + gebundener G.</vt:lpstr>
      <vt:lpstr>Wichtige Informationen </vt:lpstr>
      <vt:lpstr> 1. Schultag </vt:lpstr>
      <vt:lpstr>Hermann-Hedenus-Grundschule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Schulanmeldung 2023</dc:title>
  <dc:creator>Andrea Schöniger</dc:creator>
  <cp:lastModifiedBy>Schöniger, Andrea Margarete Erika</cp:lastModifiedBy>
  <cp:revision>95</cp:revision>
  <cp:lastPrinted>2025-02-10T12:44:15Z</cp:lastPrinted>
  <dcterms:created xsi:type="dcterms:W3CDTF">2023-01-10T16:43:32Z</dcterms:created>
  <dcterms:modified xsi:type="dcterms:W3CDTF">2025-02-11T12:47:32Z</dcterms:modified>
</cp:coreProperties>
</file>